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5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B78"/>
    <a:srgbClr val="0054A6"/>
    <a:srgbClr val="002060"/>
    <a:srgbClr val="0152A4"/>
    <a:srgbClr val="C9B269"/>
    <a:srgbClr val="DED0A3"/>
    <a:srgbClr val="CFB483"/>
    <a:srgbClr val="4B78AF"/>
    <a:srgbClr val="2D496A"/>
    <a:srgbClr val="2672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87139-CD16-4F4A-843B-1FC56B8AE2C2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FEE29-A5A1-43A8-8FC6-AB166BFD9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7FEE29-A5A1-43A8-8FC6-AB166BFD9B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97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415BB-A8F1-E505-2D34-C4FC1E0CE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EA4847-5A94-70A3-E338-2AC9C6C37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73DB0-5914-D0FF-F27C-2A227CB6D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54B32-70C7-60B5-7EF4-A26129E1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6FA7A-09A4-4539-FF2B-7638DDDB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AD5BE-7291-7F60-EAEE-B1034CF3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8D8B47-99BF-1389-0E49-3670A08F7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EFE47-34DF-1B86-3F9A-17AF39475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9C146-EA03-BA29-B149-02E07E30D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F43F3-6B82-3075-9651-3A06681BA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3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1704BA-2D87-B9CB-89F4-2F64D8A7F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CF3573-0BA6-EEA7-7A59-3C756F681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F09C0-9096-0544-865B-E33AFF239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D526E-E644-4411-7447-6BB92F2C7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08968-5517-3B42-1223-7086A56F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2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95F1F-064A-4063-A7B3-17A872570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5548D-D014-9E85-378B-2DD352F0C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DBEB6-2796-99AD-1F43-A19DF59A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117AA-1BDD-4F94-46EF-4C8E7749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A1AFB-E5DC-344E-9AD8-585197F8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2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4DB14-6F3D-20C7-9815-85F19EB2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04480-250B-2C9F-4849-C833EC6D1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F52A8-43CA-E002-672F-94157C3AD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821ED-F1CB-948D-1ED3-0C763105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19494-06CB-0027-7D8E-9EDD565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0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E434B-D467-8285-5EF9-17B3F2A70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D1FB9-05F1-52AC-3CA8-6D355BB245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50ED69-DC97-DCEE-BD40-C71A7FAC1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4F087D-EBE9-7817-338B-6DF3E487A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86F88-AC3E-70F8-02A8-765F241A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F9DD2-2DEC-681B-C0AF-D8E55C3A3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7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00C4A-522B-BB3B-7705-5D166011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64ED4-0428-AA9B-771B-DE3840BC3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BC63F-915D-9E4B-21C6-E6C94925B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14C2A3-78D4-DF07-AE08-849923878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581E80-441C-6774-167C-39DB2205C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2189BA-5C57-CFDE-EA9B-B3D245404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786FA-CA87-BCE1-6244-D7216D0E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AF372D-46CD-0357-6549-20D59F83C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73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2913-F1AB-C338-ABD7-503D4785A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B2CA1F-C4E4-5B44-32D7-4AB304FFD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86D2F5-F2E4-697A-1810-EAF5BD408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DFBCAB-153E-9899-2EB3-637EBC449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3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7DFC87-1C2B-4016-8EB3-54A096225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06BE63-2BD5-BF46-8B75-7AF5BEED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3786C-139E-FB1B-E88A-42D702A1A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3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45DC2-18EA-3C20-0E55-7B1CA595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F32BC-70AF-3610-E5B2-F3EA92A4C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C6B2E-ADBC-A68B-1B8E-CE744D25D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4405C-99A1-3440-51C0-66DD2107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55C0D-5F10-6EEC-4D2C-86F2EEC38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53EEE-41D8-FB15-4D71-DCADD481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0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77260-233D-F3A2-475A-4ABD85AEF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FE8D70-26D9-91A9-587C-58E68E261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65E07-0750-097C-2E7F-48BB4B1DD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C356E-F778-DB75-9727-FCB3026B4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3ADA6-3E59-2B3E-72B8-7EA93FE38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D7A78-C001-2CB5-547F-16801D4B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34C016-17EC-9347-CF41-D456FCC4E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8602F-1EC0-31C0-07A4-380CD04DF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BAE7D-BEAE-0E92-E592-DB9650E6A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51744-E7F5-6C23-420D-DFE16F910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EE3C4-9020-6171-86EF-0B998249D2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1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E9CA2F5-5439-9D97-0221-35259C542293}"/>
              </a:ext>
            </a:extLst>
          </p:cNvPr>
          <p:cNvSpPr/>
          <p:nvPr/>
        </p:nvSpPr>
        <p:spPr>
          <a:xfrm>
            <a:off x="0" y="0"/>
            <a:ext cx="12192000" cy="187609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270000" dist="50800" dir="5400000" sx="57000" sy="57000" algn="ctr" rotWithShape="0">
              <a:srgbClr val="00206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7918A0-27F1-4916-B537-5069455A51B4}"/>
              </a:ext>
            </a:extLst>
          </p:cNvPr>
          <p:cNvSpPr txBox="1"/>
          <p:nvPr/>
        </p:nvSpPr>
        <p:spPr>
          <a:xfrm>
            <a:off x="5508479" y="1322647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cs typeface="B Koodak" panose="00000700000000000000" pitchFamily="2" charset="-78"/>
              </a:rPr>
              <a:t>January 6, 7, 2026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ABE56C-DF08-5889-EADE-CFFD0754C1D6}"/>
              </a:ext>
            </a:extLst>
          </p:cNvPr>
          <p:cNvSpPr txBox="1"/>
          <p:nvPr/>
        </p:nvSpPr>
        <p:spPr>
          <a:xfrm>
            <a:off x="1782383" y="83017"/>
            <a:ext cx="705641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20</a:t>
            </a:r>
            <a:r>
              <a:rPr lang="en-US" sz="32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 International Conference on</a:t>
            </a:r>
          </a:p>
          <a:p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Protection and Automation </a:t>
            </a:r>
          </a:p>
          <a:p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In Power Systems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B8F2A2-8E09-3581-5C67-36D16916D68F}"/>
              </a:ext>
            </a:extLst>
          </p:cNvPr>
          <p:cNvSpPr txBox="1"/>
          <p:nvPr/>
        </p:nvSpPr>
        <p:spPr>
          <a:xfrm>
            <a:off x="5531297" y="1561080"/>
            <a:ext cx="2133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Shiraz University, Shiraz, Iran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D094E1-AADF-B7CD-AEE6-76643EAF8A16}"/>
              </a:ext>
            </a:extLst>
          </p:cNvPr>
          <p:cNvSpPr txBox="1"/>
          <p:nvPr/>
        </p:nvSpPr>
        <p:spPr>
          <a:xfrm>
            <a:off x="8217935" y="1484136"/>
            <a:ext cx="31303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ipaps.ir</a:t>
            </a:r>
          </a:p>
        </p:txBody>
      </p:sp>
      <p:pic>
        <p:nvPicPr>
          <p:cNvPr id="17" name="Picture 16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BCE27CE4-6E1C-AAA1-3765-6F17EC39B21F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736" y="80498"/>
            <a:ext cx="1932718" cy="66157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ED54C155-6624-0489-B598-9981BD3CC6CA}"/>
              </a:ext>
            </a:extLst>
          </p:cNvPr>
          <p:cNvSpPr txBox="1"/>
          <p:nvPr/>
        </p:nvSpPr>
        <p:spPr>
          <a:xfrm>
            <a:off x="202000" y="1979851"/>
            <a:ext cx="4129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code: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ipaps</a:t>
            </a:r>
            <a:r>
              <a:rPr lang="en-US" b="1" dirty="0" err="1"/>
              <a:t>-</a:t>
            </a:r>
            <a:r>
              <a:rPr lang="en-US" sz="2000" b="1" dirty="0" err="1"/>
              <a:t>xxxxxxxx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7D34FA7-40B0-086A-C1B2-F9A5188D6471}"/>
              </a:ext>
            </a:extLst>
          </p:cNvPr>
          <p:cNvSpPr/>
          <p:nvPr/>
        </p:nvSpPr>
        <p:spPr>
          <a:xfrm>
            <a:off x="959297" y="2899367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Article Title: </a:t>
            </a:r>
          </a:p>
          <a:p>
            <a:pPr algn="ctr"/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B Titr" pitchFamily="2" charset="-78"/>
            </a:endParaRP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Presenter: </a:t>
            </a:r>
          </a:p>
          <a:p>
            <a:pPr algn="ctr"/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B Titr" pitchFamily="2" charset="-78"/>
            </a:endParaRP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Authors with Organizational Affiliation: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4" name="Picture 33" descr="A blue and white rectangle&#10;&#10;AI-generated content may be incorrect.">
            <a:extLst>
              <a:ext uri="{FF2B5EF4-FFF2-40B4-BE49-F238E27FC236}">
                <a16:creationId xmlns:a16="http://schemas.microsoft.com/office/drawing/2014/main" id="{CA7C7F78-AC9F-0E54-AD6B-224B742D9D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rot="10800000">
            <a:off x="9783097" y="23049"/>
            <a:ext cx="2408903" cy="18299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A4044C-4FDC-A9A3-2796-E272A25856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49" y="17549"/>
            <a:ext cx="1589718" cy="17152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2C7B3B-0BBE-93DB-A85B-38109D6F1A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47777" y="440684"/>
            <a:ext cx="1352739" cy="1219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5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A8413-23F6-6C1D-8D1A-371FBFA54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F9D3CD3-B736-B38E-F937-12C4B6A94E67}"/>
              </a:ext>
            </a:extLst>
          </p:cNvPr>
          <p:cNvSpPr/>
          <p:nvPr/>
        </p:nvSpPr>
        <p:spPr>
          <a:xfrm>
            <a:off x="0" y="6023044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41978-1A71-9380-E3ED-0AA02BC5078C}"/>
              </a:ext>
            </a:extLst>
          </p:cNvPr>
          <p:cNvSpPr txBox="1"/>
          <p:nvPr/>
        </p:nvSpPr>
        <p:spPr>
          <a:xfrm>
            <a:off x="5486490" y="6209857"/>
            <a:ext cx="21336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January 6, 7,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4E56A3-F252-DF8E-6AF6-830146004823}"/>
              </a:ext>
            </a:extLst>
          </p:cNvPr>
          <p:cNvSpPr txBox="1"/>
          <p:nvPr/>
        </p:nvSpPr>
        <p:spPr>
          <a:xfrm>
            <a:off x="1260741" y="5971890"/>
            <a:ext cx="4169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20</a:t>
            </a:r>
            <a:r>
              <a:rPr lang="en-US" sz="16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 International Conference on</a:t>
            </a:r>
          </a:p>
          <a:p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Protection and Automation</a:t>
            </a:r>
          </a:p>
          <a:p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In Power Systems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23D6C3-43E1-CB8C-FEDB-7909158C203D}"/>
              </a:ext>
            </a:extLst>
          </p:cNvPr>
          <p:cNvSpPr txBox="1"/>
          <p:nvPr/>
        </p:nvSpPr>
        <p:spPr>
          <a:xfrm>
            <a:off x="5374720" y="6407077"/>
            <a:ext cx="23571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Shiraz University, Shiraz, Iran</a:t>
            </a:r>
          </a:p>
        </p:txBody>
      </p:sp>
      <p:pic>
        <p:nvPicPr>
          <p:cNvPr id="19" name="Picture 18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1D8449A0-C121-DEC3-A936-93F184BDC997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861" y="6205165"/>
            <a:ext cx="1384537" cy="47392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2BDD77C-2430-420F-0476-412828D06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8989" y="6004964"/>
            <a:ext cx="770192" cy="830997"/>
          </a:xfrm>
          <a:prstGeom prst="rect">
            <a:avLst/>
          </a:prstGeom>
        </p:spPr>
      </p:pic>
      <p:pic>
        <p:nvPicPr>
          <p:cNvPr id="23" name="Picture 22" descr="A blue and white rectangle&#10;&#10;AI-generated content may be incorrect.">
            <a:extLst>
              <a:ext uri="{FF2B5EF4-FFF2-40B4-BE49-F238E27FC236}">
                <a16:creationId xmlns:a16="http://schemas.microsoft.com/office/drawing/2014/main" id="{91553316-4F72-EDAC-1F35-218FA1E811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>
            <a:off x="0" y="5835445"/>
            <a:ext cx="1346031" cy="1022555"/>
          </a:xfrm>
          <a:prstGeom prst="rect">
            <a:avLst/>
          </a:prstGeom>
        </p:spPr>
      </p:pic>
      <p:sp>
        <p:nvSpPr>
          <p:cNvPr id="4" name="Google Shape;286;p20">
            <a:extLst>
              <a:ext uri="{FF2B5EF4-FFF2-40B4-BE49-F238E27FC236}">
                <a16:creationId xmlns:a16="http://schemas.microsoft.com/office/drawing/2014/main" id="{9C347486-8029-AD76-F95C-ED8A9D027BA1}"/>
              </a:ext>
            </a:extLst>
          </p:cNvPr>
          <p:cNvSpPr txBox="1">
            <a:spLocks/>
          </p:cNvSpPr>
          <p:nvPr/>
        </p:nvSpPr>
        <p:spPr>
          <a:xfrm>
            <a:off x="2874320" y="849167"/>
            <a:ext cx="3555902" cy="471073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vert="horz" wrap="square" lIns="0" tIns="0" rIns="0" bIns="0" rtlCol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The title of the paper, the presenter’s name, and the affiliation should appear on the first slide.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Font size must be appropriate; use Times New Roman (minimum size: 20 pt).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Figures and charts should be clear and legible with suitable labels and sufficient visual quality.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Table captions must appear above the table, and figure captions below the figure, both numbered and consistently styled.</a:t>
            </a:r>
            <a:endParaRPr lang="fa-IR" sz="1600" dirty="0">
              <a:cs typeface="B Nazanin" panose="00000400000000000000" pitchFamily="2" charset="-78"/>
            </a:endParaRPr>
          </a:p>
        </p:txBody>
      </p:sp>
      <p:sp>
        <p:nvSpPr>
          <p:cNvPr id="5" name="Google Shape;287;p20">
            <a:extLst>
              <a:ext uri="{FF2B5EF4-FFF2-40B4-BE49-F238E27FC236}">
                <a16:creationId xmlns:a16="http://schemas.microsoft.com/office/drawing/2014/main" id="{1332EF48-8103-6D35-6337-E096159AAC25}"/>
              </a:ext>
            </a:extLst>
          </p:cNvPr>
          <p:cNvSpPr txBox="1">
            <a:spLocks/>
          </p:cNvSpPr>
          <p:nvPr/>
        </p:nvSpPr>
        <p:spPr>
          <a:xfrm>
            <a:off x="6514304" y="832225"/>
            <a:ext cx="2755998" cy="471073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spcAft>
                <a:spcPts val="600"/>
              </a:spcAft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Each presentation is allotted 15 minutes.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spcAft>
                <a:spcPts val="600"/>
              </a:spcAft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After the presentation, the presenter must answer the judges’ and audience’s questions.</a:t>
            </a:r>
            <a:endParaRPr lang="fa-IR" altLang="en-US" sz="1600" b="1" dirty="0">
              <a:cs typeface="B Nazanin" panose="00000400000000000000" pitchFamily="2" charset="-78"/>
            </a:endParaRPr>
          </a:p>
        </p:txBody>
      </p:sp>
      <p:sp>
        <p:nvSpPr>
          <p:cNvPr id="8" name="Google Shape;288;p20">
            <a:extLst>
              <a:ext uri="{FF2B5EF4-FFF2-40B4-BE49-F238E27FC236}">
                <a16:creationId xmlns:a16="http://schemas.microsoft.com/office/drawing/2014/main" id="{6335F08B-2679-C18D-E0AE-AF87B6641EB8}"/>
              </a:ext>
            </a:extLst>
          </p:cNvPr>
          <p:cNvSpPr txBox="1">
            <a:spLocks/>
          </p:cNvSpPr>
          <p:nvPr/>
        </p:nvSpPr>
        <p:spPr>
          <a:xfrm>
            <a:off x="9354384" y="815283"/>
            <a:ext cx="2715873" cy="4727679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Any form of advertisement or promotion for organizations, companies, or institutions (including photos or logos) is prohibited.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Avoid mentioning irrelevant content not related to your presentation topic.</a:t>
            </a:r>
            <a:endParaRPr lang="ar-OM" sz="1600" b="0" i="0" dirty="0">
              <a:solidFill>
                <a:srgbClr val="7D7E7F"/>
              </a:solidFill>
              <a:effectLst/>
              <a:latin typeface="sc_iranyekan"/>
            </a:endParaRPr>
          </a:p>
        </p:txBody>
      </p:sp>
      <p:sp>
        <p:nvSpPr>
          <p:cNvPr id="10" name="Google Shape;286;p20">
            <a:extLst>
              <a:ext uri="{FF2B5EF4-FFF2-40B4-BE49-F238E27FC236}">
                <a16:creationId xmlns:a16="http://schemas.microsoft.com/office/drawing/2014/main" id="{9B5EE64A-0257-0405-D7F8-0DABFA304CA3}"/>
              </a:ext>
            </a:extLst>
          </p:cNvPr>
          <p:cNvSpPr txBox="1">
            <a:spLocks/>
          </p:cNvSpPr>
          <p:nvPr/>
        </p:nvSpPr>
        <p:spPr>
          <a:xfrm>
            <a:off x="180388" y="866494"/>
            <a:ext cx="2609850" cy="467646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vert="horz" wrap="square" lIns="0" tIns="0" rIns="0" bIns="0" rtlCol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lnSpc>
                <a:spcPct val="100000"/>
              </a:lnSpc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The file must be prepared</a:t>
            </a:r>
            <a:r>
              <a:rPr lang="fa-I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fa-I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fa-I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software.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The use of appropriate text size and font type is mandatory.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Slide alignment and consistency are required.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8D7248-4DDF-F3B4-272D-1210CF2FE25B}"/>
              </a:ext>
            </a:extLst>
          </p:cNvPr>
          <p:cNvSpPr/>
          <p:nvPr/>
        </p:nvSpPr>
        <p:spPr>
          <a:xfrm>
            <a:off x="9508168" y="374907"/>
            <a:ext cx="24083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000" b="1" dirty="0">
                <a:solidFill>
                  <a:srgbClr val="222B78"/>
                </a:solidFill>
                <a:latin typeface="Times New Roman" pitchFamily="18" charset="0"/>
                <a:cs typeface="Times New Roman" pitchFamily="18" charset="0"/>
              </a:rPr>
              <a:t>Presentation Don'ts</a:t>
            </a:r>
            <a:endParaRPr lang="fa-IR" altLang="en-US" sz="2000" b="1" dirty="0">
              <a:solidFill>
                <a:srgbClr val="222B78"/>
              </a:solidFill>
              <a:latin typeface="Times New Roman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6AD52D-EB9F-F2D9-21CD-8ADCDF67C9AC}"/>
              </a:ext>
            </a:extLst>
          </p:cNvPr>
          <p:cNvSpPr/>
          <p:nvPr/>
        </p:nvSpPr>
        <p:spPr>
          <a:xfrm>
            <a:off x="6586323" y="374907"/>
            <a:ext cx="2611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000" b="1" dirty="0">
                <a:solidFill>
                  <a:srgbClr val="222B78"/>
                </a:solidFill>
                <a:latin typeface="Times New Roman" pitchFamily="18" charset="0"/>
                <a:cs typeface="Times New Roman" pitchFamily="18" charset="0"/>
              </a:rPr>
              <a:t>Presentation Duration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66CBB0-CC56-2EC1-8201-ED07F7EFE74A}"/>
              </a:ext>
            </a:extLst>
          </p:cNvPr>
          <p:cNvSpPr/>
          <p:nvPr/>
        </p:nvSpPr>
        <p:spPr>
          <a:xfrm>
            <a:off x="3747298" y="363622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000" b="1" dirty="0">
                <a:solidFill>
                  <a:srgbClr val="222B78"/>
                </a:solidFill>
                <a:latin typeface="Times New Roman" pitchFamily="18" charset="0"/>
                <a:cs typeface="Times New Roman" pitchFamily="18" charset="0"/>
              </a:rPr>
              <a:t>Slide Design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A3006E-10FF-23D5-ED08-096ED260527F}"/>
              </a:ext>
            </a:extLst>
          </p:cNvPr>
          <p:cNvSpPr/>
          <p:nvPr/>
        </p:nvSpPr>
        <p:spPr>
          <a:xfrm>
            <a:off x="275528" y="363622"/>
            <a:ext cx="25147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Preparation Method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690205-CF20-F712-CF6D-0274E0A6AD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4935" y="6012378"/>
            <a:ext cx="905437" cy="81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301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9036E-EEB8-D224-741C-195B22451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9DEE1-7F0B-CEE2-0280-EAA86852D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</a:t>
            </a:r>
            <a:r>
              <a:rPr lang="fa-IR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C6588-EFB8-1A5D-0C79-E3B99937E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2952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Text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484499-48D8-FE83-F08C-E982BEA94773}"/>
              </a:ext>
            </a:extLst>
          </p:cNvPr>
          <p:cNvSpPr/>
          <p:nvPr/>
        </p:nvSpPr>
        <p:spPr>
          <a:xfrm>
            <a:off x="0" y="6023044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24E064-BA39-FE39-029B-31A5A24895C8}"/>
              </a:ext>
            </a:extLst>
          </p:cNvPr>
          <p:cNvSpPr txBox="1"/>
          <p:nvPr/>
        </p:nvSpPr>
        <p:spPr>
          <a:xfrm>
            <a:off x="5486490" y="6209857"/>
            <a:ext cx="21336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January 6, 7, 2026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AC677F-44A7-0B7E-DB5E-B9B6CF0F736B}"/>
              </a:ext>
            </a:extLst>
          </p:cNvPr>
          <p:cNvSpPr txBox="1"/>
          <p:nvPr/>
        </p:nvSpPr>
        <p:spPr>
          <a:xfrm>
            <a:off x="1260741" y="5971890"/>
            <a:ext cx="4169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20</a:t>
            </a:r>
            <a:r>
              <a:rPr lang="en-US" sz="16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 International Conference on</a:t>
            </a:r>
          </a:p>
          <a:p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Protection and Automation</a:t>
            </a:r>
          </a:p>
          <a:p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In Power Systems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44ED5F-4A82-307A-1297-2C5549352802}"/>
              </a:ext>
            </a:extLst>
          </p:cNvPr>
          <p:cNvSpPr txBox="1"/>
          <p:nvPr/>
        </p:nvSpPr>
        <p:spPr>
          <a:xfrm>
            <a:off x="5374720" y="6407077"/>
            <a:ext cx="23571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Shiraz University, Shiraz, Iran</a:t>
            </a:r>
          </a:p>
        </p:txBody>
      </p:sp>
      <p:pic>
        <p:nvPicPr>
          <p:cNvPr id="21" name="Picture 20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B0B74F97-BA22-6CD5-02C7-98F4A9A79B79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861" y="6205165"/>
            <a:ext cx="1384537" cy="473928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1DFDB0B-10E6-9424-C5A1-84B14FA4FF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8989" y="6004964"/>
            <a:ext cx="770192" cy="830997"/>
          </a:xfrm>
          <a:prstGeom prst="rect">
            <a:avLst/>
          </a:prstGeom>
        </p:spPr>
      </p:pic>
      <p:pic>
        <p:nvPicPr>
          <p:cNvPr id="26" name="Picture 25" descr="A blue and white rectangle&#10;&#10;AI-generated content may be incorrect.">
            <a:extLst>
              <a:ext uri="{FF2B5EF4-FFF2-40B4-BE49-F238E27FC236}">
                <a16:creationId xmlns:a16="http://schemas.microsoft.com/office/drawing/2014/main" id="{94A5C45E-52A2-09BA-A204-34E90C8C1D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>
            <a:off x="0" y="5835445"/>
            <a:ext cx="1346031" cy="102255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23EB00F-4578-D6E4-A816-07CBE982F2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4935" y="6012378"/>
            <a:ext cx="905437" cy="81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45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6AD46-8B3E-7B7C-DE6B-A367F5EC5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105D43-9645-9D57-5A3E-F3A8D09F2A58}"/>
              </a:ext>
            </a:extLst>
          </p:cNvPr>
          <p:cNvSpPr/>
          <p:nvPr/>
        </p:nvSpPr>
        <p:spPr>
          <a:xfrm>
            <a:off x="2059172" y="2085766"/>
            <a:ext cx="8073656" cy="193899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4000" b="1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 &amp; Answers</a:t>
            </a:r>
          </a:p>
          <a:p>
            <a:pPr algn="ctr"/>
            <a:endParaRPr lang="en-US" altLang="en-US" sz="4000" b="1" dirty="0">
              <a:solidFill>
                <a:srgbClr val="222B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4000" b="1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Attention</a:t>
            </a:r>
            <a:endParaRPr lang="en-US" dirty="0">
              <a:solidFill>
                <a:srgbClr val="222B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AA8A2A-BD9C-7663-8EB3-1738508E20F6}"/>
              </a:ext>
            </a:extLst>
          </p:cNvPr>
          <p:cNvSpPr/>
          <p:nvPr/>
        </p:nvSpPr>
        <p:spPr>
          <a:xfrm>
            <a:off x="0" y="6023044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CE211B-5642-066A-CB36-5DE701DA5644}"/>
              </a:ext>
            </a:extLst>
          </p:cNvPr>
          <p:cNvSpPr txBox="1"/>
          <p:nvPr/>
        </p:nvSpPr>
        <p:spPr>
          <a:xfrm>
            <a:off x="5486490" y="6209857"/>
            <a:ext cx="21336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January 6, 7, 2026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F7FBB25-241B-1286-24AA-865D9083F2FA}"/>
              </a:ext>
            </a:extLst>
          </p:cNvPr>
          <p:cNvSpPr txBox="1"/>
          <p:nvPr/>
        </p:nvSpPr>
        <p:spPr>
          <a:xfrm>
            <a:off x="1260741" y="5971890"/>
            <a:ext cx="4169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20</a:t>
            </a:r>
            <a:r>
              <a:rPr lang="en-US" sz="16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 International Conference on</a:t>
            </a:r>
          </a:p>
          <a:p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Protection and Automation</a:t>
            </a:r>
          </a:p>
          <a:p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In Power Systems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230078-3B69-4990-68C5-51FC2493BAC5}"/>
              </a:ext>
            </a:extLst>
          </p:cNvPr>
          <p:cNvSpPr txBox="1"/>
          <p:nvPr/>
        </p:nvSpPr>
        <p:spPr>
          <a:xfrm>
            <a:off x="5374720" y="6407077"/>
            <a:ext cx="23571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Shiraz University, Shiraz, Iran</a:t>
            </a:r>
          </a:p>
        </p:txBody>
      </p:sp>
      <p:pic>
        <p:nvPicPr>
          <p:cNvPr id="22" name="Picture 21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29488E0B-1A57-3330-48CC-150A130A8BCF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861" y="6205165"/>
            <a:ext cx="1384537" cy="47392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B0F2E62-1811-4C9E-06D1-0A2DB0030C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8989" y="6004964"/>
            <a:ext cx="770192" cy="830997"/>
          </a:xfrm>
          <a:prstGeom prst="rect">
            <a:avLst/>
          </a:prstGeom>
        </p:spPr>
      </p:pic>
      <p:pic>
        <p:nvPicPr>
          <p:cNvPr id="25" name="Picture 24" descr="A blue and white rectangle&#10;&#10;AI-generated content may be incorrect.">
            <a:extLst>
              <a:ext uri="{FF2B5EF4-FFF2-40B4-BE49-F238E27FC236}">
                <a16:creationId xmlns:a16="http://schemas.microsoft.com/office/drawing/2014/main" id="{EEA3D498-6AC8-A07E-AE6A-A35589CF55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>
            <a:off x="0" y="5835445"/>
            <a:ext cx="1346031" cy="102255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132C76B-2BF7-F32F-E2BB-D46D7E89CD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4935" y="6012378"/>
            <a:ext cx="905437" cy="81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220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294</Words>
  <Application>Microsoft Office PowerPoint</Application>
  <PresentationFormat>Widescreen</PresentationFormat>
  <Paragraphs>48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Arial</vt:lpstr>
      <vt:lpstr>B Koodak</vt:lpstr>
      <vt:lpstr>B Nazanin</vt:lpstr>
      <vt:lpstr>sc_iranyekan</vt:lpstr>
      <vt:lpstr>Sepehr</vt:lpstr>
      <vt:lpstr>Times New Roman</vt:lpstr>
      <vt:lpstr>Office Theme</vt:lpstr>
      <vt:lpstr>PowerPoint Presentation</vt:lpstr>
      <vt:lpstr>PowerPoint Presentation</vt:lpstr>
      <vt:lpstr>Sample Slide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forough amiri</dc:creator>
  <cp:lastModifiedBy>Samet, Haidar</cp:lastModifiedBy>
  <cp:revision>29</cp:revision>
  <dcterms:created xsi:type="dcterms:W3CDTF">2025-10-20T12:38:08Z</dcterms:created>
  <dcterms:modified xsi:type="dcterms:W3CDTF">2025-12-25T06:59:14Z</dcterms:modified>
</cp:coreProperties>
</file>